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5" r:id="rId3"/>
    <p:sldId id="259" r:id="rId4"/>
    <p:sldId id="289" r:id="rId5"/>
    <p:sldId id="290" r:id="rId6"/>
    <p:sldId id="257" r:id="rId7"/>
    <p:sldId id="261" r:id="rId8"/>
    <p:sldId id="262" r:id="rId9"/>
    <p:sldId id="263" r:id="rId10"/>
    <p:sldId id="268" r:id="rId11"/>
    <p:sldId id="269" r:id="rId12"/>
    <p:sldId id="300" r:id="rId13"/>
    <p:sldId id="291" r:id="rId14"/>
    <p:sldId id="265" r:id="rId15"/>
    <p:sldId id="266" r:id="rId16"/>
    <p:sldId id="267" r:id="rId17"/>
    <p:sldId id="305" r:id="rId18"/>
    <p:sldId id="292" r:id="rId19"/>
    <p:sldId id="304" r:id="rId20"/>
    <p:sldId id="270" r:id="rId21"/>
    <p:sldId id="272" r:id="rId22"/>
    <p:sldId id="302" r:id="rId23"/>
    <p:sldId id="293" r:id="rId24"/>
    <p:sldId id="279" r:id="rId25"/>
    <p:sldId id="303" r:id="rId26"/>
    <p:sldId id="280" r:id="rId27"/>
    <p:sldId id="281" r:id="rId28"/>
    <p:sldId id="282" r:id="rId29"/>
    <p:sldId id="294" r:id="rId30"/>
    <p:sldId id="283" r:id="rId31"/>
    <p:sldId id="285" r:id="rId32"/>
    <p:sldId id="297" r:id="rId33"/>
    <p:sldId id="301" r:id="rId34"/>
    <p:sldId id="298" r:id="rId35"/>
    <p:sldId id="299" r:id="rId36"/>
    <p:sldId id="296" r:id="rId37"/>
    <p:sldId id="287" r:id="rId38"/>
    <p:sldId id="288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11.10.22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3425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science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rather than the (still philosophical) long-term quest for human-level AI (aka strong AI, AGI)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523657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418754"/>
            <a:ext cx="5044927" cy="27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2ED7-126D-2884-4D3B-419EB9F4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 of 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E23F2-5554-154F-A182-CB384EAA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617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18E5-F172-EE73-7A2F-B2BD361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of foundational ML concepts and commonalities between different methods (</a:t>
            </a:r>
            <a:r>
              <a:rPr lang="en-GB" dirty="0"/>
              <a:t>m</a:t>
            </a:r>
            <a:r>
              <a:rPr lang="en-DE" dirty="0"/>
              <a:t>ore important than algorithmic details)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exercise theme: Demand Forecasting (important and challenging business application)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6942082" y="6247034"/>
            <a:ext cx="332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https://arxiv.org/abs/2002.03425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36208" y="3169251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3356" y="3169251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you rarely write an own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3537113"/>
            <a:ext cx="272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2" algn="ctr"/>
            <a:r>
              <a:rPr lang="en-US" dirty="0"/>
              <a:t>Variety of different forms, all model settings not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A/B tests: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265861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tricky ;)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865487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5367394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E45B0-5185-AB14-838B-0BBC4AE6ED4E}"/>
              </a:ext>
            </a:extLst>
          </p:cNvPr>
          <p:cNvSpPr txBox="1"/>
          <p:nvPr/>
        </p:nvSpPr>
        <p:spPr>
          <a:xfrm>
            <a:off x="180491" y="2110199"/>
            <a:ext cx="128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 a category (probability)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1168CA-BB26-CE14-70F1-B884BB39BD03}"/>
              </a:ext>
            </a:extLst>
          </p:cNvPr>
          <p:cNvSpPr txBox="1"/>
          <p:nvPr/>
        </p:nvSpPr>
        <p:spPr>
          <a:xfrm>
            <a:off x="55755" y="3185882"/>
            <a:ext cx="2401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“Predict churn of a customer”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D5DB18-9981-4D81-E9D2-60DB5A92904D}"/>
              </a:ext>
            </a:extLst>
          </p:cNvPr>
          <p:cNvSpPr txBox="1"/>
          <p:nvPr/>
        </p:nvSpPr>
        <p:spPr>
          <a:xfrm>
            <a:off x="2184016" y="4143542"/>
            <a:ext cx="2038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“Predict price of a house”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463327" y="3524436"/>
            <a:ext cx="1259094" cy="1057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A8F72-70A7-6B74-125F-ED50BF0092F0}"/>
              </a:ext>
            </a:extLst>
          </p:cNvPr>
          <p:cNvSpPr txBox="1"/>
          <p:nvPr/>
        </p:nvSpPr>
        <p:spPr>
          <a:xfrm>
            <a:off x="2840809" y="2260615"/>
            <a:ext cx="147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predict a number (probability distribution)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69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is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1E630A-E76B-F50A-0793-768EFA4AEED4}"/>
              </a:ext>
            </a:extLst>
          </p:cNvPr>
          <p:cNvSpPr txBox="1"/>
          <p:nvPr/>
        </p:nvSpPr>
        <p:spPr>
          <a:xfrm>
            <a:off x="4264595" y="2325148"/>
            <a:ext cx="11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divide by similarity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5911AD-5A41-F661-BE70-67BF28B70C72}"/>
              </a:ext>
            </a:extLst>
          </p:cNvPr>
          <p:cNvSpPr txBox="1"/>
          <p:nvPr/>
        </p:nvSpPr>
        <p:spPr>
          <a:xfrm>
            <a:off x="5369037" y="5005436"/>
            <a:ext cx="216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“Find typical outfit from a bunch of clothes”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5F0D5D-8F02-5CC3-AF48-06DD00CA2D92}"/>
              </a:ext>
            </a:extLst>
          </p:cNvPr>
          <p:cNvSpPr txBox="1"/>
          <p:nvPr/>
        </p:nvSpPr>
        <p:spPr>
          <a:xfrm>
            <a:off x="6462087" y="3093549"/>
            <a:ext cx="21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“Find what clothes often worn together”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984FBD-677F-E299-32E6-D4F816A0956F}"/>
              </a:ext>
            </a:extLst>
          </p:cNvPr>
          <p:cNvSpPr txBox="1"/>
          <p:nvPr/>
        </p:nvSpPr>
        <p:spPr>
          <a:xfrm>
            <a:off x="6025741" y="3432322"/>
            <a:ext cx="11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learn representation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4E7A0-5F22-3E5F-0ACA-933BC5D7B40D}"/>
              </a:ext>
            </a:extLst>
          </p:cNvPr>
          <p:cNvSpPr txBox="1"/>
          <p:nvPr/>
        </p:nvSpPr>
        <p:spPr>
          <a:xfrm>
            <a:off x="6548341" y="1985586"/>
            <a:ext cx="11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identify relationships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640406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trial-and-error learning</a:t>
            </a:r>
          </a:p>
          <a:p>
            <a:pPr indent="-228600" algn="ctr"/>
            <a:r>
              <a:rPr lang="en-GB" sz="1400" dirty="0"/>
              <a:t>(goal-based interaction with environment)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48989" y="5872513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pattern recognition without specified target quantity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46117" y="5552686"/>
            <a:ext cx="31717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from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3B2D23-9CD1-3B81-B9BF-44826E31910D}"/>
              </a:ext>
            </a:extLst>
          </p:cNvPr>
          <p:cNvSpPr txBox="1"/>
          <p:nvPr/>
        </p:nvSpPr>
        <p:spPr>
          <a:xfrm>
            <a:off x="8467422" y="3522693"/>
            <a:ext cx="217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dirty="0"/>
              <a:t>Q-learning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4E815F-C56E-2FB2-AD31-C8CCDE972E7C}"/>
              </a:ext>
            </a:extLst>
          </p:cNvPr>
          <p:cNvSpPr txBox="1"/>
          <p:nvPr/>
        </p:nvSpPr>
        <p:spPr>
          <a:xfrm>
            <a:off x="10268213" y="4149578"/>
            <a:ext cx="1894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dirty="0"/>
              <a:t>policy gradient methods, actor-critic methods as hybrids with value-based ones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7" y="4107468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473704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BD05487-88BE-F182-91A9-D3BF429846DA}"/>
              </a:ext>
            </a:extLst>
          </p:cNvPr>
          <p:cNvSpPr txBox="1"/>
          <p:nvPr/>
        </p:nvSpPr>
        <p:spPr>
          <a:xfrm>
            <a:off x="3897424" y="3309596"/>
            <a:ext cx="21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“Split up similar clothing into stacks”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books on the f</a:t>
            </a:r>
            <a:r>
              <a:rPr lang="en-DE" dirty="0"/>
              <a:t>oundations of ML (relevant for the whole course):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75" y="2724916"/>
            <a:ext cx="2649843" cy="376795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120" y="2874907"/>
            <a:ext cx="4400080" cy="34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Way into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8776138" y="575244"/>
            <a:ext cx="31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https://arxiv.org/abs/1105.5995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8776138" y="948300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https://arxiv.org/abs/1207.0825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90E0-1080-EA3E-65A4-9F10C27F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Schedule of Lectures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FFBD-C016-5AB3-AE16-E263181D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1500" dirty="0"/>
              <a:t>lecture 1: traditional algorithms vs ML					Nov 24</a:t>
            </a:r>
          </a:p>
          <a:p>
            <a:pPr marL="0" indent="0">
              <a:buNone/>
            </a:pPr>
            <a:r>
              <a:rPr lang="en-DE" sz="1500" dirty="0"/>
              <a:t>lecture 2: common core of statistical learning					Dec 1</a:t>
            </a:r>
          </a:p>
          <a:p>
            <a:pPr marL="0" indent="0">
              <a:buNone/>
            </a:pPr>
            <a:r>
              <a:rPr lang="en-DE" sz="1500" dirty="0"/>
              <a:t>lecture 3: linear models as building blocks of non-linear models			Dec 8</a:t>
            </a:r>
          </a:p>
          <a:p>
            <a:pPr marL="0" indent="0">
              <a:buNone/>
            </a:pPr>
            <a:r>
              <a:rPr lang="en-DE" sz="1500" dirty="0"/>
              <a:t>lecture 4: generalization						Dec 15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r>
              <a:rPr lang="en-DE" sz="1500" dirty="0"/>
              <a:t>Christmas edition : Blue Yonder						Dec 22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r>
              <a:rPr lang="en-DE" sz="1500" dirty="0"/>
              <a:t>lecture 5: shallow vs deep learning						Jan 12</a:t>
            </a:r>
          </a:p>
          <a:p>
            <a:pPr marL="0" indent="0">
              <a:buNone/>
            </a:pPr>
            <a:r>
              <a:rPr lang="en-DE" sz="1500" dirty="0"/>
              <a:t>lecture 6: transformers							Jan 19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7</a:t>
            </a:r>
            <a:r>
              <a:rPr lang="en-DE" sz="1500" dirty="0"/>
              <a:t>: generative vs discriminative models					Jan 26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8</a:t>
            </a:r>
            <a:r>
              <a:rPr lang="en-DE" sz="1500" dirty="0"/>
              <a:t>: causality							Feb 2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9</a:t>
            </a:r>
            <a:r>
              <a:rPr lang="en-DE" sz="1500" dirty="0"/>
              <a:t>: reinforcement learning						Feb 9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d</a:t>
            </a:r>
            <a:r>
              <a:rPr lang="en-DE" sz="1500" dirty="0"/>
              <a:t>iscussion of exercises: </a:t>
            </a:r>
            <a:r>
              <a:rPr lang="en-US" sz="1500" dirty="0"/>
              <a:t>demand forecasting</a:t>
            </a:r>
            <a:r>
              <a:rPr lang="en-DE" sz="1500" dirty="0"/>
              <a:t> (issued in lectures 2, 4, 5, 7)		Feb 17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018BB-B94F-1ECA-616F-FEED7C3A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011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ML algorithm + data = explicit algorithm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10009</TotalTime>
  <Words>2275</Words>
  <Application>Microsoft Macintosh PowerPoint</Application>
  <PresentationFormat>Widescreen</PresentationFormat>
  <Paragraphs>387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Traditional Algorithms vs ML</vt:lpstr>
      <vt:lpstr>Contents of the Course</vt:lpstr>
      <vt:lpstr>Goals</vt:lpstr>
      <vt:lpstr>Schedule of Lectures and Exercises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My Way into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228</cp:revision>
  <dcterms:created xsi:type="dcterms:W3CDTF">2022-07-11T13:02:20Z</dcterms:created>
  <dcterms:modified xsi:type="dcterms:W3CDTF">2022-10-11T09:41:34Z</dcterms:modified>
</cp:coreProperties>
</file>